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2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DA7B4-9BBF-4649-8715-3252F711CDB0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4EF02-C098-44AC-B055-45E31156F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003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4EF02-C098-44AC-B055-45E31156F22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75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9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8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5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4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4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19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9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2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2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2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1868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00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6414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64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3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6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60F5A-EAE9-2201-33D4-B9DEA4DA0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4246" y="848032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pt-BR" dirty="0"/>
              <a:t>O cotidiano do líder: reuniões, planejamento e avaliação.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0FC20E-1371-BB0C-500C-CF06F6A26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245" y="3429000"/>
            <a:ext cx="8915399" cy="1126283"/>
          </a:xfrm>
        </p:spPr>
        <p:txBody>
          <a:bodyPr/>
          <a:lstStyle/>
          <a:p>
            <a:r>
              <a:rPr lang="pt-BR" dirty="0"/>
              <a:t>Ferramentas práticas para uma rotina organizada, produtiva e com propósito.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4BAA57-75AA-DA8E-DC41-584A7B1C7E04}"/>
              </a:ext>
            </a:extLst>
          </p:cNvPr>
          <p:cNvSpPr txBox="1"/>
          <p:nvPr/>
        </p:nvSpPr>
        <p:spPr>
          <a:xfrm>
            <a:off x="5796116" y="4555283"/>
            <a:ext cx="6017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Silene Gualberto – Psicóloga e Neuropsicóloga</a:t>
            </a:r>
          </a:p>
        </p:txBody>
      </p:sp>
    </p:spTree>
    <p:extLst>
      <p:ext uri="{BB962C8B-B14F-4D97-AF65-F5344CB8AC3E}">
        <p14:creationId xmlns:p14="http://schemas.microsoft.com/office/powerpoint/2010/main" val="125901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D7C54-AD2C-17BB-9BC9-558684AB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780CC5-F6DA-9085-EB1A-AEE8CF762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282" y="1710812"/>
            <a:ext cx="8915400" cy="3777622"/>
          </a:xfrm>
        </p:spPr>
        <p:txBody>
          <a:bodyPr>
            <a:normAutofit/>
          </a:bodyPr>
          <a:lstStyle/>
          <a:p>
            <a:r>
              <a:rPr lang="pt-BR" sz="2800" dirty="0"/>
              <a:t>Salmo 37,5 – “Entrega o teu caminho ao Senhor, confia nele, e o mais ele fará.”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/>
              <a:t>“Como vocês sentem o peso e a alegria da missão de liderar na comunidade?”</a:t>
            </a:r>
          </a:p>
          <a:p>
            <a:pPr marL="0" indent="0">
              <a:buNone/>
            </a:pPr>
            <a:endParaRPr lang="pt-BR" sz="2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9311711-3F1D-62AC-D034-891C78E5AE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515"/>
          <a:stretch>
            <a:fillRect/>
          </a:stretch>
        </p:blipFill>
        <p:spPr>
          <a:xfrm>
            <a:off x="7659330" y="4137913"/>
            <a:ext cx="4109884" cy="2479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8305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7C166-600E-C7C5-BBDA-3F503AB4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A52E2-8AE4-7AD0-0205-A5BE28AF9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340" y="1905000"/>
            <a:ext cx="8915400" cy="377762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sz="2000" dirty="0"/>
              <a:t>O chamado à liderança</a:t>
            </a:r>
          </a:p>
          <a:p>
            <a:pPr>
              <a:lnSpc>
                <a:spcPct val="150000"/>
              </a:lnSpc>
            </a:pPr>
            <a:r>
              <a:rPr lang="pt-BR" sz="2000" dirty="0"/>
              <a:t>Liderança pastoral não é cargo, mas serviço.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000" dirty="0"/>
              <a:t>(cf. Mc 10,45: “O Filho do Homem não veio para ser servido, mas para servir”)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000" dirty="0"/>
              <a:t>Desafios do cotidiano: acúmulo de atividades, reuniões longas, falta de clareza.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000" b="1" dirty="0"/>
              <a:t>Jesus também tinha uma rotina: pregava, se reunia com os discípulos, planejava as missões e avaliava o caminho.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1CBF01-5A7B-AE75-DF8F-373996000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96" y="259926"/>
            <a:ext cx="3655684" cy="2439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828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8B4A1-97B7-EDED-A4B1-3ECA39F9F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FCABED-9BF9-ED91-3515-B86259956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224" y="2297629"/>
            <a:ext cx="8915400" cy="377762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dirty="0"/>
              <a:t>Reuniões pastorais com propósito </a:t>
            </a:r>
          </a:p>
          <a:p>
            <a:pPr>
              <a:lnSpc>
                <a:spcPct val="150000"/>
              </a:lnSpc>
            </a:pPr>
            <a:r>
              <a:rPr lang="pt-BR" dirty="0"/>
              <a:t>	Reuniões não são só para “falar”, mas para discernir juntos.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dirty="0"/>
              <a:t>Dicas práticas:</a:t>
            </a:r>
          </a:p>
          <a:p>
            <a:pPr>
              <a:lnSpc>
                <a:spcPct val="150000"/>
              </a:lnSpc>
            </a:pPr>
            <a:r>
              <a:rPr lang="pt-BR" dirty="0"/>
              <a:t>	Sempre começar com oração.</a:t>
            </a:r>
          </a:p>
          <a:p>
            <a:pPr>
              <a:lnSpc>
                <a:spcPct val="150000"/>
              </a:lnSpc>
            </a:pPr>
            <a:r>
              <a:rPr lang="pt-BR" dirty="0"/>
              <a:t>	Ter pauta clara (o que vamos definir hoje?).</a:t>
            </a:r>
          </a:p>
          <a:p>
            <a:pPr>
              <a:lnSpc>
                <a:spcPct val="150000"/>
              </a:lnSpc>
            </a:pPr>
            <a:r>
              <a:rPr lang="pt-BR" dirty="0"/>
              <a:t>	Encerrar com encaminhamentos objetivos e missão confiada a cada um.</a:t>
            </a:r>
          </a:p>
          <a:p>
            <a:pPr>
              <a:lnSpc>
                <a:spcPct val="150000"/>
              </a:lnSpc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D5172B-B541-7327-C525-57988855D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289" y="147457"/>
            <a:ext cx="3190892" cy="2393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175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72231-8DB7-6AC8-985B-6EFD9CD5C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E6CE1F-70CE-EF1D-EE93-31AE959A4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302" y="1905000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/>
              <a:t>Planejamento pastoral </a:t>
            </a:r>
          </a:p>
          <a:p>
            <a:r>
              <a:rPr lang="pt-BR" sz="2000" dirty="0"/>
              <a:t>	Planejar é bíblico: Jesus envia os discípulos de dois em dois com missão clara (cf. Mc 6,7-13).</a:t>
            </a:r>
          </a:p>
          <a:p>
            <a:r>
              <a:rPr lang="pt-BR" sz="2000" dirty="0"/>
              <a:t>	É preciso olhar para a realidade da comunidade (necessidades concretas).</a:t>
            </a:r>
          </a:p>
          <a:p>
            <a:pPr marL="0" indent="0">
              <a:buNone/>
            </a:pPr>
            <a:r>
              <a:rPr lang="pt-BR" sz="2000" dirty="0"/>
              <a:t>Ferramenta simples:</a:t>
            </a:r>
          </a:p>
          <a:p>
            <a:r>
              <a:rPr lang="pt-BR" sz="2000" dirty="0"/>
              <a:t>	Oração → discernimento da vontade de Deus.</a:t>
            </a:r>
          </a:p>
          <a:p>
            <a:r>
              <a:rPr lang="pt-BR" sz="2000" dirty="0"/>
              <a:t>	Visão → para onde queremos levar a comunidade.</a:t>
            </a:r>
          </a:p>
          <a:p>
            <a:r>
              <a:rPr lang="pt-BR" sz="2000" dirty="0"/>
              <a:t>	Passos concretos → quem faz, quando e como.</a:t>
            </a:r>
          </a:p>
          <a:p>
            <a:r>
              <a:rPr lang="pt-BR" sz="2000" dirty="0"/>
              <a:t>	Parábola do construtor (</a:t>
            </a:r>
            <a:r>
              <a:rPr lang="pt-BR" sz="2000" dirty="0" err="1"/>
              <a:t>Lc</a:t>
            </a:r>
            <a:r>
              <a:rPr lang="pt-BR" sz="2000" dirty="0"/>
              <a:t> 14,28): “Quem de vós, querendo construir uma torre, não se senta primeiro para calcular as despesas?”</a:t>
            </a:r>
          </a:p>
          <a:p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9D8A946-B2DA-8ECE-AC39-8A4C429A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505" y="182396"/>
            <a:ext cx="3121027" cy="2079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0878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21AC2-B121-27F2-E457-EE909460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984EAD-66E8-CA06-EEB1-C4AF30A80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828" y="1718187"/>
            <a:ext cx="8323404" cy="3777622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pt-BR" dirty="0"/>
              <a:t>Avaliação com espírito evangélico: </a:t>
            </a:r>
            <a:r>
              <a:rPr lang="pt-BR" b="1" dirty="0"/>
              <a:t>espírito humano</a:t>
            </a:r>
            <a:r>
              <a:rPr lang="pt-BR" dirty="0"/>
              <a:t> que foi regenerado e habita no Espírito Santo de Deus, permitindo uma comunhão íntima e a conexão com o divino</a:t>
            </a:r>
          </a:p>
          <a:p>
            <a:pPr>
              <a:lnSpc>
                <a:spcPct val="170000"/>
              </a:lnSpc>
            </a:pPr>
            <a:r>
              <a:rPr lang="pt-BR" dirty="0"/>
              <a:t>Avaliar não é fiscalizar, mas crescer juntos na missão. Jesus enviava e depois ouvia os discípulos relatando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pt-BR" dirty="0"/>
              <a:t>Ferramentas espirituais:</a:t>
            </a:r>
          </a:p>
          <a:p>
            <a:pPr>
              <a:lnSpc>
                <a:spcPct val="170000"/>
              </a:lnSpc>
            </a:pPr>
            <a:r>
              <a:rPr lang="pt-BR" dirty="0"/>
              <a:t>	Partilha fraterna → o que foi bom, o que pode melhorar.</a:t>
            </a:r>
          </a:p>
          <a:p>
            <a:pPr>
              <a:lnSpc>
                <a:spcPct val="170000"/>
              </a:lnSpc>
            </a:pPr>
            <a:r>
              <a:rPr lang="pt-BR" dirty="0"/>
              <a:t>	Feedback com caridade, lembrar que todos aqui são voluntários.</a:t>
            </a:r>
          </a:p>
          <a:p>
            <a:pPr>
              <a:lnSpc>
                <a:spcPct val="170000"/>
              </a:lnSpc>
            </a:pPr>
            <a:r>
              <a:rPr lang="pt-BR" dirty="0"/>
              <a:t> </a:t>
            </a:r>
            <a:r>
              <a:rPr lang="pt-BR" b="1" dirty="0"/>
              <a:t>Celebrar conquistas e agradecer</a:t>
            </a:r>
            <a:r>
              <a:rPr lang="pt-BR" dirty="0"/>
              <a:t>.</a:t>
            </a:r>
          </a:p>
          <a:p>
            <a:pPr>
              <a:lnSpc>
                <a:spcPct val="17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646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C5D33C-69D8-4403-45CB-6A8997E6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967" y="2133600"/>
            <a:ext cx="7656001" cy="377762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pt-BR" b="1" dirty="0"/>
              <a:t>Organização e Planejamento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Agenda digital ou física</a:t>
            </a:r>
            <a:r>
              <a:rPr lang="pt-BR" dirty="0"/>
              <a:t> 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Calendário comunitário</a:t>
            </a:r>
            <a:r>
              <a:rPr lang="pt-BR" dirty="0"/>
              <a:t> (compartilhado com a comunidade)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Lista de tarefas</a:t>
            </a:r>
            <a:r>
              <a:rPr lang="pt-BR" dirty="0"/>
              <a:t> 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Mapeamento de demandas da comunidade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Planejamento estratégico comunitário</a:t>
            </a:r>
            <a:r>
              <a:rPr lang="pt-BR" dirty="0"/>
              <a:t> (curto, médio e longo prazo)</a:t>
            </a:r>
          </a:p>
          <a:p>
            <a:pPr>
              <a:lnSpc>
                <a:spcPct val="200000"/>
              </a:lnSpc>
            </a:pPr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FC860DD-B304-182C-CE52-C6096CE7C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r>
              <a:rPr lang="pt-BR" dirty="0"/>
              <a:t>O cotidiano do líder: ferramentas práticas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FE4E9A1-B5D4-17D4-9A39-73E759B08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494" y="1396181"/>
            <a:ext cx="3049229" cy="2032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8817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57E14-E08D-E4F8-67CF-C5ADC277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líder: ferramentas práticas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D7F85C-9B08-6721-8EC6-678145315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3806" y="2545445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Comunicação Eficiente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Grupos de WhatsApp/</a:t>
            </a:r>
            <a:r>
              <a:rPr lang="pt-BR" b="1" dirty="0" err="1"/>
              <a:t>Telegram</a:t>
            </a:r>
            <a:r>
              <a:rPr lang="pt-BR" b="1" dirty="0"/>
              <a:t> organizados por tema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Quadro de avisos físico ou digital 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Formulários de escuta ativa</a:t>
            </a:r>
            <a:r>
              <a:rPr lang="pt-BR" dirty="0"/>
              <a:t> (Google </a:t>
            </a:r>
            <a:r>
              <a:rPr lang="pt-BR" dirty="0" err="1"/>
              <a:t>Forms</a:t>
            </a:r>
            <a:r>
              <a:rPr lang="pt-BR" dirty="0"/>
              <a:t> para ouvir sugestões e reclamações)</a:t>
            </a:r>
          </a:p>
          <a:p>
            <a:pPr>
              <a:lnSpc>
                <a:spcPct val="200000"/>
              </a:lnSpc>
            </a:pPr>
            <a:r>
              <a:rPr lang="pt-BR" b="1" dirty="0"/>
              <a:t>Ferramentas de reunião online</a:t>
            </a:r>
            <a:r>
              <a:rPr lang="pt-BR" dirty="0"/>
              <a:t> (Zoom, Google Meet)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A9CF59-3A21-025B-AAE1-16FBFFD6F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398" y="1359310"/>
            <a:ext cx="3102983" cy="2069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269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FFF77-6FA7-F99F-1B3D-E02233A8A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3C3F3-6601-4D61-BC13-94D7FAB8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líder: ferramentas práticas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46A890-2C57-A347-A48C-3AC581A69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045110"/>
            <a:ext cx="6522474" cy="377762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pt-BR" b="1" dirty="0"/>
              <a:t>Engajamento e Mobilização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Campanhas em redes sociais</a:t>
            </a:r>
            <a:endParaRPr lang="pt-BR" dirty="0"/>
          </a:p>
          <a:p>
            <a:pPr lvl="0">
              <a:lnSpc>
                <a:spcPct val="200000"/>
              </a:lnSpc>
            </a:pPr>
            <a:r>
              <a:rPr lang="pt-BR" b="1" dirty="0"/>
              <a:t>Eventos comunitários regulares</a:t>
            </a:r>
            <a:r>
              <a:rPr lang="pt-BR" dirty="0"/>
              <a:t> (feiras, rodas de conversa, mutirões)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Gamificação de atividades</a:t>
            </a:r>
            <a:r>
              <a:rPr lang="pt-BR" dirty="0"/>
              <a:t> (uso de pontuação, reconhecimento, certificados)</a:t>
            </a:r>
          </a:p>
          <a:p>
            <a:pPr lvl="0">
              <a:lnSpc>
                <a:spcPct val="200000"/>
              </a:lnSpc>
            </a:pPr>
            <a:r>
              <a:rPr lang="pt-BR" b="1" dirty="0"/>
              <a:t>Mapeamento de lideranças locais e talentos da comunidade</a:t>
            </a:r>
            <a:endParaRPr lang="pt-BR" dirty="0"/>
          </a:p>
          <a:p>
            <a:pPr marL="0" indent="0">
              <a:lnSpc>
                <a:spcPct val="200000"/>
              </a:lnSpc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03D4B8B-318D-2B9C-EF23-6DA7ABE0F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802" y="2329636"/>
            <a:ext cx="3955385" cy="2198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600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4EF8B-2A0D-3C31-4A8D-F916665F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CEA29-8FF5-D713-CF80-C07FAFB5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543" y="368472"/>
            <a:ext cx="8911687" cy="1280890"/>
          </a:xfrm>
        </p:spPr>
        <p:txBody>
          <a:bodyPr/>
          <a:lstStyle/>
          <a:p>
            <a:r>
              <a:rPr lang="pt-BR" dirty="0"/>
              <a:t>O cotidiano do líder: ferramentas práticas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BEB4A8-AE9C-FB44-321E-31E5DEEE8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2543" y="1905000"/>
            <a:ext cx="7152968" cy="3777622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pt-BR" sz="2000" b="1" dirty="0"/>
              <a:t>Monitoramento e Avaliação</a:t>
            </a:r>
            <a:endParaRPr lang="pt-BR" sz="2000" dirty="0"/>
          </a:p>
          <a:p>
            <a:pPr lvl="0">
              <a:lnSpc>
                <a:spcPct val="200000"/>
              </a:lnSpc>
            </a:pPr>
            <a:r>
              <a:rPr lang="pt-BR" sz="2000" b="1" dirty="0"/>
              <a:t>Indicadores simples de impacto</a:t>
            </a:r>
            <a:r>
              <a:rPr lang="pt-BR" sz="2000" dirty="0"/>
              <a:t> </a:t>
            </a:r>
          </a:p>
          <a:p>
            <a:pPr marL="0" lvl="0" indent="0">
              <a:lnSpc>
                <a:spcPct val="200000"/>
              </a:lnSpc>
              <a:buNone/>
            </a:pPr>
            <a:r>
              <a:rPr lang="pt-BR" sz="2000" dirty="0"/>
              <a:t>(</a:t>
            </a:r>
            <a:r>
              <a:rPr lang="pt-BR" sz="2000" dirty="0" err="1"/>
              <a:t>ex</a:t>
            </a:r>
            <a:r>
              <a:rPr lang="pt-BR" sz="2000" dirty="0"/>
              <a:t>: número de participantes, melhorias feitas)</a:t>
            </a:r>
          </a:p>
          <a:p>
            <a:pPr lvl="0">
              <a:lnSpc>
                <a:spcPct val="200000"/>
              </a:lnSpc>
            </a:pPr>
            <a:r>
              <a:rPr lang="pt-BR" sz="2000" b="1" dirty="0"/>
              <a:t>Relatórios periódicos de atividades</a:t>
            </a:r>
            <a:endParaRPr lang="pt-BR" sz="2000" dirty="0"/>
          </a:p>
          <a:p>
            <a:pPr lvl="0">
              <a:lnSpc>
                <a:spcPct val="200000"/>
              </a:lnSpc>
            </a:pPr>
            <a:r>
              <a:rPr lang="pt-BR" sz="2000" b="1" dirty="0"/>
              <a:t>Rodas de feedback com a comunidade</a:t>
            </a:r>
            <a:endParaRPr lang="pt-BR" sz="2000" dirty="0"/>
          </a:p>
          <a:p>
            <a:pPr lvl="0">
              <a:lnSpc>
                <a:spcPct val="200000"/>
              </a:lnSpc>
            </a:pPr>
            <a:r>
              <a:rPr lang="pt-BR" sz="2000" b="1" dirty="0"/>
              <a:t>Ferramentas de avaliação de projetos</a:t>
            </a:r>
            <a:r>
              <a:rPr lang="pt-BR" sz="2000" dirty="0"/>
              <a:t> (questionários, entrevistas, mapeamentos)</a:t>
            </a:r>
          </a:p>
          <a:p>
            <a:pPr marL="0" indent="0">
              <a:lnSpc>
                <a:spcPct val="200000"/>
              </a:lnSpc>
              <a:buNone/>
            </a:pPr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614A81-2526-E54D-38CE-7BA5D5079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986" y="1170461"/>
            <a:ext cx="3637935" cy="272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2131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C38F3E8-5795-0101-4050-22CAB6D72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690" y="1827333"/>
            <a:ext cx="3490690" cy="3490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85480B9-A090-FD4F-3897-56C89EC1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460" y="388136"/>
            <a:ext cx="8911687" cy="1280890"/>
          </a:xfrm>
        </p:spPr>
        <p:txBody>
          <a:bodyPr/>
          <a:lstStyle/>
          <a:p>
            <a:r>
              <a:rPr lang="pt-BR" dirty="0"/>
              <a:t>O cotidiano do líder: ferramentas práticas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2EE76CC-3AFB-07F4-59C6-80AF72048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082"/>
          <a:stretch>
            <a:fillRect/>
          </a:stretch>
        </p:blipFill>
        <p:spPr>
          <a:xfrm>
            <a:off x="7297993" y="2123768"/>
            <a:ext cx="3719052" cy="2897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6006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4E5FB-7459-C756-0556-C8DC4363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cotidiano do líder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145359-8BD8-BC51-CB2E-25C6C340B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6980" y="1705897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/>
              <a:t>Síntese prática: a semana do líder pastoral</a:t>
            </a:r>
          </a:p>
          <a:p>
            <a:pPr marL="0" indent="0">
              <a:buNone/>
            </a:pPr>
            <a:r>
              <a:rPr lang="pt-BR" sz="2000" dirty="0"/>
              <a:t>como poderia ser um cotidiano equilibrado?</a:t>
            </a:r>
          </a:p>
          <a:p>
            <a:r>
              <a:rPr lang="pt-BR" sz="2000" dirty="0"/>
              <a:t>	Oração pessoal e comunitária.</a:t>
            </a:r>
          </a:p>
          <a:p>
            <a:r>
              <a:rPr lang="pt-BR" sz="2000" dirty="0"/>
              <a:t>	Reuniões objetivas.</a:t>
            </a:r>
          </a:p>
          <a:p>
            <a:r>
              <a:rPr lang="pt-BR" sz="2000" dirty="0"/>
              <a:t>	Momentos de visitação e serviço.</a:t>
            </a:r>
          </a:p>
          <a:p>
            <a:r>
              <a:rPr lang="pt-BR" sz="2000" dirty="0"/>
              <a:t>	Tempo de escuta e avaliação.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Cada participante pensa numa pequena mudança que pode trazer mais propósito para sua rotina de liderança pastoral.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30743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E1F1DD3-2AE9-240D-3A23-5A7CB73C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887" y="1572548"/>
            <a:ext cx="4722226" cy="3102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AD486DE-6CF2-4E06-B518-77E920B015BA}"/>
              </a:ext>
            </a:extLst>
          </p:cNvPr>
          <p:cNvSpPr txBox="1"/>
          <p:nvPr/>
        </p:nvSpPr>
        <p:spPr>
          <a:xfrm>
            <a:off x="8583561" y="5717460"/>
            <a:ext cx="3736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2751043449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148</TotalTime>
  <Words>636</Words>
  <Application>Microsoft Office PowerPoint</Application>
  <PresentationFormat>Widescreen</PresentationFormat>
  <Paragraphs>74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Cacho</vt:lpstr>
      <vt:lpstr>O cotidiano do líder: reuniões, planejamento e avaliação.</vt:lpstr>
      <vt:lpstr>O cotidiano do líder</vt:lpstr>
      <vt:lpstr>O cotidiano do líder</vt:lpstr>
      <vt:lpstr>O cotidiano do líder</vt:lpstr>
      <vt:lpstr>O cotidiano do líder</vt:lpstr>
      <vt:lpstr>O cotidiano do líder</vt:lpstr>
      <vt:lpstr>O cotidiano do líder: ferramentas práticas</vt:lpstr>
      <vt:lpstr>O cotidiano do líder: ferramentas práticas</vt:lpstr>
      <vt:lpstr>O cotidiano do líder: ferramentas práticas</vt:lpstr>
      <vt:lpstr>O cotidiano do líder: ferramentas práticas</vt:lpstr>
      <vt:lpstr>O cotidiano do líder: ferramentas práticas</vt:lpstr>
      <vt:lpstr>O cotidiano do líder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cotidiano do líder: reuniões, planejamento e avaliação.</dc:title>
  <dc:creator>User</dc:creator>
  <cp:lastModifiedBy>Silene</cp:lastModifiedBy>
  <cp:revision>4</cp:revision>
  <dcterms:created xsi:type="dcterms:W3CDTF">2025-09-19T11:04:07Z</dcterms:created>
  <dcterms:modified xsi:type="dcterms:W3CDTF">2025-09-20T16:31:25Z</dcterms:modified>
</cp:coreProperties>
</file>